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779"/>
    <a:srgbClr val="FFFFFF"/>
    <a:srgbClr val="3F8639"/>
    <a:srgbClr val="CBC1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F4B4B-D52E-4C3A-A99D-A7F4563AACDE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B5BA3-9E98-495E-A683-C26C15DC3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7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783148DD-D872-4560-9AA3-9CC4A108A2C6}"/>
              </a:ext>
            </a:extLst>
          </p:cNvPr>
          <p:cNvSpPr/>
          <p:nvPr userDrawn="1"/>
        </p:nvSpPr>
        <p:spPr>
          <a:xfrm>
            <a:off x="7975159" y="1"/>
            <a:ext cx="4216843" cy="1875163"/>
          </a:xfrm>
          <a:prstGeom prst="rect">
            <a:avLst/>
          </a:prstGeom>
          <a:solidFill>
            <a:srgbClr val="CBC1B6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6DD8B-7113-47B7-99F7-D70A30CED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5988" y="5534854"/>
            <a:ext cx="41148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CE555F8-CD68-429B-BF41-4FD134CB9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9" y="183679"/>
            <a:ext cx="3109707" cy="99510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2448CDF-56E7-49DF-9DA4-DFE663FFA6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56" r="7229" b="6756"/>
          <a:stretch/>
        </p:blipFill>
        <p:spPr>
          <a:xfrm>
            <a:off x="6885830" y="1875163"/>
            <a:ext cx="5306171" cy="450282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2985B1D-0321-4D64-9540-A7E486C65FE5}"/>
              </a:ext>
            </a:extLst>
          </p:cNvPr>
          <p:cNvSpPr/>
          <p:nvPr userDrawn="1"/>
        </p:nvSpPr>
        <p:spPr>
          <a:xfrm>
            <a:off x="0" y="6249726"/>
            <a:ext cx="12192000" cy="60827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494E6CF4-F5EC-4980-91CD-0D441AC5DBAF}"/>
              </a:ext>
            </a:extLst>
          </p:cNvPr>
          <p:cNvSpPr/>
          <p:nvPr userDrawn="1"/>
        </p:nvSpPr>
        <p:spPr>
          <a:xfrm rot="2209301">
            <a:off x="5529190" y="359603"/>
            <a:ext cx="3370665" cy="5067742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8" name="Parallelogram 17">
            <a:extLst>
              <a:ext uri="{FF2B5EF4-FFF2-40B4-BE49-F238E27FC236}">
                <a16:creationId xmlns:a16="http://schemas.microsoft.com/office/drawing/2014/main" id="{D8514465-8E9F-43E1-A634-F202E55AD9A0}"/>
              </a:ext>
            </a:extLst>
          </p:cNvPr>
          <p:cNvSpPr/>
          <p:nvPr userDrawn="1"/>
        </p:nvSpPr>
        <p:spPr>
          <a:xfrm rot="2645350">
            <a:off x="5467948" y="-55932"/>
            <a:ext cx="3435817" cy="4228849"/>
          </a:xfrm>
          <a:prstGeom prst="parallelogram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1D798F-6450-4330-93EF-64A652CD9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988" y="1176139"/>
            <a:ext cx="6339842" cy="2133599"/>
          </a:xfrm>
        </p:spPr>
        <p:txBody>
          <a:bodyPr anchor="b">
            <a:noAutofit/>
          </a:bodyPr>
          <a:lstStyle>
            <a:lvl1pPr algn="ctr">
              <a:defRPr sz="6000" b="1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4161A4-76A2-4092-BE0F-981EAD74B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988" y="3617941"/>
            <a:ext cx="6339842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</a:defRPr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3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993E9-EA38-4408-90F2-66C8F991A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534B2C-D1EB-4B6C-B66A-A1765308FE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C5759E-78DD-4541-80BF-EA0F73AA2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AE6C8BD1-7D1D-482D-AF76-ED59FAAF36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1"/>
            <a:ext cx="2743200" cy="365125"/>
          </a:xfrm>
        </p:spPr>
        <p:txBody>
          <a:bodyPr/>
          <a:lstStyle/>
          <a:p>
            <a:fld id="{E341120E-117E-4867-ACF8-033D4ADCC644}" type="datetime1">
              <a:rPr lang="en-US" smtClean="0"/>
              <a:t>4/21/2025</a:t>
            </a:fld>
            <a:endParaRPr lang="en-US" dirty="0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18D07688-69CD-4C7C-A7C7-239728721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1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52262-BF3B-41F3-9F26-F9D1C270FD87}"/>
              </a:ext>
            </a:extLst>
          </p:cNvPr>
          <p:cNvSpPr/>
          <p:nvPr userDrawn="1"/>
        </p:nvSpPr>
        <p:spPr>
          <a:xfrm>
            <a:off x="0" y="6267614"/>
            <a:ext cx="12192000" cy="59038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99C21C-0B9A-4796-BAD6-62DD8477C970}"/>
              </a:ext>
            </a:extLst>
          </p:cNvPr>
          <p:cNvSpPr/>
          <p:nvPr userDrawn="1"/>
        </p:nvSpPr>
        <p:spPr>
          <a:xfrm>
            <a:off x="122585" y="6346113"/>
            <a:ext cx="715616" cy="433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F78B899-962D-44E1-9EE6-42E7E8968D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43986"/>
          <a:stretch>
            <a:fillRect/>
          </a:stretch>
        </p:blipFill>
        <p:spPr>
          <a:xfrm>
            <a:off x="175760" y="6399591"/>
            <a:ext cx="609266" cy="331773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70EC240E-B2DA-4D0F-94A4-6EBA9046A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2379" y="6399591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07E868-9D7A-44F8-98F3-29FB7EDCC3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85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6C53F-33B4-4886-ABFF-7041E54CB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83DB9-9BE6-45B5-900E-7D9A1D18C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69A2C-C7C4-4278-9961-19A3F52AD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B0F6-A4C2-4B62-A0F0-31E443389249}" type="datetime1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20786-CEA5-40EB-8613-F410A329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1593F-2F12-4637-BC90-EC8A0DF8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868-9D7A-44F8-98F3-29FB7EDCC3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97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A4C588-78F3-420E-BA4C-51DD5FE5D8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2C2C25-26BB-414D-8884-8914C2D538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3DDEF-6552-49F6-A4A3-2E3E95959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2400-3BA5-4306-ADF7-0FF7FB97CA9B}" type="datetime1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33A84-0267-477E-96EE-2C95F1019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9AE4A-6612-45A4-945E-1784FC0E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868-9D7A-44F8-98F3-29FB7EDCC3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46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86085-5590-40C5-8C7A-6E7B8E0BBF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972A2-710C-4BE5-AE2E-899B17F74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870837" cy="4351338"/>
          </a:xfrm>
        </p:spPr>
        <p:txBody>
          <a:bodyPr/>
          <a:lstStyle>
            <a:lvl1pPr>
              <a:buClr>
                <a:schemeClr val="accent5"/>
              </a:buClr>
              <a:buSzPct val="150000"/>
              <a:defRPr/>
            </a:lvl1pPr>
            <a:lvl2pPr>
              <a:buClr>
                <a:schemeClr val="accent5"/>
              </a:buClr>
              <a:buSzPct val="150000"/>
              <a:defRPr/>
            </a:lvl2pPr>
            <a:lvl3pPr>
              <a:buClr>
                <a:schemeClr val="accent5"/>
              </a:buClr>
              <a:buSzPct val="150000"/>
              <a:defRPr/>
            </a:lvl3pPr>
            <a:lvl4pPr>
              <a:buClr>
                <a:schemeClr val="accent5"/>
              </a:buClr>
              <a:buSzPct val="150000"/>
              <a:defRPr/>
            </a:lvl4pPr>
            <a:lvl5pPr>
              <a:buClr>
                <a:schemeClr val="accent5"/>
              </a:buClr>
              <a:buSzPct val="15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3B8F6-0423-4A4F-B870-6AC90F499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E868-9D7A-44F8-98F3-29FB7EDCC33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746DBB77-7C3E-4535-8F69-93C69DC955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27"/>
          <a:stretch/>
        </p:blipFill>
        <p:spPr>
          <a:xfrm>
            <a:off x="6861976" y="0"/>
            <a:ext cx="5330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38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B1F5E16-88C3-40B2-95B7-35CE4D62345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FA5EB5-CBC5-4CA8-9940-BE87B81C9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36727"/>
            <a:ext cx="5720025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2D8DD-F71B-4B8F-A217-34571E569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57200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4DBE41B-D25A-43A6-BBA1-04B147D8DFFB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901732" y="652008"/>
            <a:ext cx="4850297" cy="5209043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907AD81-1037-42E8-A1CF-BC7F46FE261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07E868-9D7A-44F8-98F3-29FB7EDCC3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80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B1F5E16-88C3-40B2-95B7-35CE4D62345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FA5EB5-CBC5-4CA8-9940-BE87B81C9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8"/>
            <a:ext cx="5720025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2D8DD-F71B-4B8F-A217-34571E569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57200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A191A-92BE-4113-9B91-0D85A3701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B07E868-9D7A-44F8-98F3-29FB7EDCC3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C9D8D101-AC25-4DDA-936E-1C6426D1644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925586" y="469128"/>
            <a:ext cx="4945710" cy="5391923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4150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7BF87-E30A-4B14-AC4D-72D7C4DA0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9D1B6D-ACF6-442F-9DF4-090F3652C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2850" y="6424613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07E868-9D7A-44F8-98F3-29FB7EDCC3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E872AE-9A58-4DDD-B7BE-EE7F86243C64}"/>
              </a:ext>
            </a:extLst>
          </p:cNvPr>
          <p:cNvSpPr/>
          <p:nvPr userDrawn="1"/>
        </p:nvSpPr>
        <p:spPr>
          <a:xfrm>
            <a:off x="122585" y="6346113"/>
            <a:ext cx="715616" cy="433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5A064EEC-5515-4E8B-AEF5-11AB531098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43986"/>
          <a:stretch>
            <a:fillRect/>
          </a:stretch>
        </p:blipFill>
        <p:spPr>
          <a:xfrm>
            <a:off x="175760" y="6399591"/>
            <a:ext cx="609266" cy="331773"/>
          </a:xfrm>
          <a:prstGeom prst="rect">
            <a:avLst/>
          </a:pr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983116DC-E215-462F-85AF-2FA422841A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2" y="1828801"/>
            <a:ext cx="10515600" cy="4062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3155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A4AD30-B516-4BF4-9B33-48C0FDBABB88}"/>
              </a:ext>
            </a:extLst>
          </p:cNvPr>
          <p:cNvSpPr/>
          <p:nvPr userDrawn="1"/>
        </p:nvSpPr>
        <p:spPr>
          <a:xfrm>
            <a:off x="2" y="0"/>
            <a:ext cx="364964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71CCFC-8449-47F5-B239-BB3C8D5A36AA}"/>
              </a:ext>
            </a:extLst>
          </p:cNvPr>
          <p:cNvSpPr/>
          <p:nvPr userDrawn="1"/>
        </p:nvSpPr>
        <p:spPr>
          <a:xfrm>
            <a:off x="122585" y="6346113"/>
            <a:ext cx="715616" cy="433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BF0291-972C-41C8-AB1E-0C9D1C224B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43986"/>
          <a:stretch>
            <a:fillRect/>
          </a:stretch>
        </p:blipFill>
        <p:spPr>
          <a:xfrm>
            <a:off x="175760" y="6399591"/>
            <a:ext cx="609266" cy="331773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502950B8-23A4-43ED-A462-76397FADD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2379" y="6399591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07E868-9D7A-44F8-98F3-29FB7EDCC3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BAF858A-7932-4F98-B0F0-DE9F1F9B8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025738" y="779518"/>
            <a:ext cx="6726292" cy="5048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90EF53A-7986-4CEF-A86D-DE1D722990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2934" y="1320413"/>
            <a:ext cx="3046716" cy="4102100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  <a:lvl2pPr marL="457206" indent="0">
              <a:buNone/>
              <a:defRPr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2pPr>
            <a:lvl3pPr marL="914411" indent="0">
              <a:buNone/>
              <a:defRPr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3pPr>
            <a:lvl4pPr marL="1371617" indent="0">
              <a:buNone/>
              <a:defRPr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4pPr>
            <a:lvl5pPr marL="1828823" indent="0">
              <a:buNone/>
              <a:defRPr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300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D79FE5-EDE8-4A02-BD92-E8F4D4A0F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4250-429B-4F54-A62C-8EE3F6D4822D}" type="datetime1">
              <a:rPr lang="en-US" smtClean="0"/>
              <a:t>4/21/2025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0AB601-2647-49D1-AD83-1F3C2B076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921503-749B-4064-A0D6-8D6D2F3D749A}"/>
              </a:ext>
            </a:extLst>
          </p:cNvPr>
          <p:cNvSpPr/>
          <p:nvPr userDrawn="1"/>
        </p:nvSpPr>
        <p:spPr>
          <a:xfrm>
            <a:off x="0" y="6267614"/>
            <a:ext cx="12192000" cy="59038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71CCFC-8449-47F5-B239-BB3C8D5A36AA}"/>
              </a:ext>
            </a:extLst>
          </p:cNvPr>
          <p:cNvSpPr/>
          <p:nvPr userDrawn="1"/>
        </p:nvSpPr>
        <p:spPr>
          <a:xfrm>
            <a:off x="122585" y="6346113"/>
            <a:ext cx="715616" cy="433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BF0291-972C-41C8-AB1E-0C9D1C224B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43986"/>
          <a:stretch>
            <a:fillRect/>
          </a:stretch>
        </p:blipFill>
        <p:spPr>
          <a:xfrm>
            <a:off x="175760" y="6399591"/>
            <a:ext cx="609266" cy="331773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502950B8-23A4-43ED-A462-76397FADD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2379" y="6399591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07E868-9D7A-44F8-98F3-29FB7EDCC3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hart Placeholder 9">
            <a:extLst>
              <a:ext uri="{FF2B5EF4-FFF2-40B4-BE49-F238E27FC236}">
                <a16:creationId xmlns:a16="http://schemas.microsoft.com/office/drawing/2014/main" id="{DBCF8E2C-7591-4134-B8B6-DD58DDC5105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85814" y="1240403"/>
            <a:ext cx="10536236" cy="4523810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70973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6ED30-2D90-4DFE-B9DC-D3D4696C7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CFDF2-C5BC-4427-8A10-2BA600088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>
            <a:lvl1pPr>
              <a:buClr>
                <a:schemeClr val="accent5"/>
              </a:buClr>
              <a:buSzPct val="150000"/>
              <a:defRPr/>
            </a:lvl1pPr>
            <a:lvl2pPr>
              <a:buClr>
                <a:schemeClr val="accent5"/>
              </a:buClr>
              <a:buSzPct val="150000"/>
              <a:defRPr/>
            </a:lvl2pPr>
            <a:lvl3pPr>
              <a:buClr>
                <a:schemeClr val="accent5"/>
              </a:buClr>
              <a:buSzPct val="150000"/>
              <a:defRPr/>
            </a:lvl3pPr>
            <a:lvl4pPr>
              <a:buClr>
                <a:schemeClr val="accent5"/>
              </a:buClr>
              <a:buSzPct val="150000"/>
              <a:defRPr/>
            </a:lvl4pPr>
            <a:lvl5pPr>
              <a:buClr>
                <a:schemeClr val="accent5"/>
              </a:buClr>
              <a:buSzPct val="15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0C5070-BF0A-41DE-BF82-0ADF41DD18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>
            <a:lvl1pPr>
              <a:buClr>
                <a:schemeClr val="accent5"/>
              </a:buClr>
              <a:buSzPct val="150000"/>
              <a:defRPr/>
            </a:lvl1pPr>
            <a:lvl2pPr>
              <a:buClr>
                <a:schemeClr val="accent5"/>
              </a:buClr>
              <a:buSzPct val="150000"/>
              <a:defRPr/>
            </a:lvl2pPr>
            <a:lvl3pPr>
              <a:buClr>
                <a:schemeClr val="accent5"/>
              </a:buClr>
              <a:buSzPct val="150000"/>
              <a:defRPr/>
            </a:lvl3pPr>
            <a:lvl4pPr>
              <a:buClr>
                <a:schemeClr val="accent5"/>
              </a:buClr>
              <a:buSzPct val="150000"/>
              <a:defRPr/>
            </a:lvl4pPr>
            <a:lvl5pPr>
              <a:buClr>
                <a:schemeClr val="accent5"/>
              </a:buClr>
              <a:buSzPct val="15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55CB3E53-0B42-4B12-A28F-4E5ADDF45E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1"/>
            <a:ext cx="2743200" cy="365125"/>
          </a:xfrm>
        </p:spPr>
        <p:txBody>
          <a:bodyPr/>
          <a:lstStyle/>
          <a:p>
            <a:fld id="{2F67D27C-5BF7-403C-B90B-EBBF104DA461}" type="datetime1">
              <a:rPr lang="en-US" smtClean="0"/>
              <a:t>4/21/2025</a:t>
            </a:fld>
            <a:endParaRPr lang="en-US" dirty="0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B0530B62-7A05-454E-AC17-91D86DBE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1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B6ED6D-9254-4C0A-99D1-84812F50EDDA}"/>
              </a:ext>
            </a:extLst>
          </p:cNvPr>
          <p:cNvSpPr/>
          <p:nvPr userDrawn="1"/>
        </p:nvSpPr>
        <p:spPr>
          <a:xfrm>
            <a:off x="0" y="6267614"/>
            <a:ext cx="12192000" cy="59038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DB1429-16CA-43D2-84AD-0A2E2EFDF319}"/>
              </a:ext>
            </a:extLst>
          </p:cNvPr>
          <p:cNvSpPr/>
          <p:nvPr userDrawn="1"/>
        </p:nvSpPr>
        <p:spPr>
          <a:xfrm>
            <a:off x="122585" y="6346113"/>
            <a:ext cx="715616" cy="433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D1F4A20-A807-4B4B-B3C6-1300F27DF4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43986"/>
          <a:stretch>
            <a:fillRect/>
          </a:stretch>
        </p:blipFill>
        <p:spPr>
          <a:xfrm>
            <a:off x="175760" y="6399591"/>
            <a:ext cx="609266" cy="331773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F4E6CC01-4012-4B0C-B415-1D2A8AC5A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2379" y="6399591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07E868-9D7A-44F8-98F3-29FB7EDCC3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35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A4BCB-5752-40C0-AE50-9F09A68B6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8C5EE-1A58-4002-812D-01C2D6E85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buClr>
                <a:schemeClr val="accent5"/>
              </a:buClr>
              <a:buSzPct val="150000"/>
              <a:defRPr sz="3200"/>
            </a:lvl1pPr>
            <a:lvl2pPr>
              <a:buClr>
                <a:schemeClr val="accent5"/>
              </a:buClr>
              <a:buSzPct val="150000"/>
              <a:defRPr sz="2800"/>
            </a:lvl2pPr>
            <a:lvl3pPr>
              <a:buClr>
                <a:schemeClr val="accent5"/>
              </a:buClr>
              <a:buSzPct val="150000"/>
              <a:defRPr sz="2400"/>
            </a:lvl3pPr>
            <a:lvl4pPr>
              <a:buClr>
                <a:schemeClr val="accent5"/>
              </a:buClr>
              <a:buSzPct val="150000"/>
              <a:defRPr sz="2000"/>
            </a:lvl4pPr>
            <a:lvl5pPr>
              <a:buClr>
                <a:schemeClr val="accent5"/>
              </a:buClr>
              <a:buSzPct val="150000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3EDA9-ED75-46E4-A9FC-D2EB43288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3DA15ED1-F04E-405A-A815-C908DB31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1"/>
            <a:ext cx="2743200" cy="365125"/>
          </a:xfrm>
        </p:spPr>
        <p:txBody>
          <a:bodyPr/>
          <a:lstStyle/>
          <a:p>
            <a:fld id="{880BB05D-0169-4656-838A-3397198EB7C4}" type="datetime1">
              <a:rPr lang="en-US" smtClean="0"/>
              <a:t>4/21/2025</a:t>
            </a:fld>
            <a:endParaRPr lang="en-US" dirty="0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FE78EA47-DAD0-4E4B-9D85-42A2AF8C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1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D58BD2-544B-49EC-A926-BC818623D477}"/>
              </a:ext>
            </a:extLst>
          </p:cNvPr>
          <p:cNvSpPr/>
          <p:nvPr userDrawn="1"/>
        </p:nvSpPr>
        <p:spPr>
          <a:xfrm>
            <a:off x="0" y="6267614"/>
            <a:ext cx="12192000" cy="590386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8BF40C-84AC-4EAF-8149-1ACDCC4C053D}"/>
              </a:ext>
            </a:extLst>
          </p:cNvPr>
          <p:cNvSpPr/>
          <p:nvPr userDrawn="1"/>
        </p:nvSpPr>
        <p:spPr>
          <a:xfrm>
            <a:off x="122585" y="6346113"/>
            <a:ext cx="715616" cy="4333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9734CA-58A3-4BAC-82B5-C6426B1065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43986"/>
          <a:stretch>
            <a:fillRect/>
          </a:stretch>
        </p:blipFill>
        <p:spPr>
          <a:xfrm>
            <a:off x="175760" y="6399591"/>
            <a:ext cx="609266" cy="331773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28ADB315-82EB-402F-80B4-785940F4B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2379" y="6399591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07E868-9D7A-44F8-98F3-29FB7EDCC3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63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FF8748-0348-4EC1-B30E-E56BC671D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175C4-FC91-4E9B-9E49-AB1EF07B1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04988-14DB-4A8E-A02B-E40D759F54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DCAB3-3046-408B-BAD8-427361AC0E8A}" type="datetime1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F7A38-8052-4EF0-8623-6D80122D1D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911F9-A481-41E8-AFBB-1C5FD08D6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7E868-9D7A-44F8-98F3-29FB7EDCC3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083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4" r:id="rId5"/>
    <p:sldLayoutId id="2147483661" r:id="rId6"/>
    <p:sldLayoutId id="2147483655" r:id="rId7"/>
    <p:sldLayoutId id="2147483652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Genentech brand resources: accessing high-guality vector logo SVG, brand  colors, and more.">
            <a:extLst>
              <a:ext uri="{FF2B5EF4-FFF2-40B4-BE49-F238E27FC236}">
                <a16:creationId xmlns:a16="http://schemas.microsoft.com/office/drawing/2014/main" id="{F535632D-A056-5F33-EF68-361FF6575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160" y="5635726"/>
            <a:ext cx="1706096" cy="121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71700B0-6623-A1CB-6DD9-4A7B28571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566" y="5706319"/>
            <a:ext cx="1801906" cy="101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exa - Products, Competitors ...">
            <a:extLst>
              <a:ext uri="{FF2B5EF4-FFF2-40B4-BE49-F238E27FC236}">
                <a16:creationId xmlns:a16="http://schemas.microsoft.com/office/drawing/2014/main" id="{B2C10782-C4B0-0B58-17F2-CC03B0899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024" y="5477437"/>
            <a:ext cx="1376929" cy="1376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BD9E6B1-7981-E3CB-FEEF-828EDC48B17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02678081"/>
              </p:ext>
            </p:extLst>
          </p:nvPr>
        </p:nvGraphicFramePr>
        <p:xfrm>
          <a:off x="4030942" y="182574"/>
          <a:ext cx="7632140" cy="560230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44352">
                  <a:extLst>
                    <a:ext uri="{9D8B030D-6E8A-4147-A177-3AD203B41FA5}">
                      <a16:colId xmlns:a16="http://schemas.microsoft.com/office/drawing/2014/main" val="1414997074"/>
                    </a:ext>
                  </a:extLst>
                </a:gridCol>
                <a:gridCol w="5387788">
                  <a:extLst>
                    <a:ext uri="{9D8B030D-6E8A-4147-A177-3AD203B41FA5}">
                      <a16:colId xmlns:a16="http://schemas.microsoft.com/office/drawing/2014/main" val="4100894492"/>
                    </a:ext>
                  </a:extLst>
                </a:gridCol>
              </a:tblGrid>
              <a:tr h="738393">
                <a:tc>
                  <a:txBody>
                    <a:bodyPr/>
                    <a:lstStyle/>
                    <a:p>
                      <a:r>
                        <a:rPr lang="en-US" sz="1600" dirty="0"/>
                        <a:t>Time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Agenda Item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0563"/>
                  </a:ext>
                </a:extLst>
              </a:tr>
              <a:tr h="449705">
                <a:tc>
                  <a:txBody>
                    <a:bodyPr/>
                    <a:lstStyle/>
                    <a:p>
                      <a:r>
                        <a:rPr lang="en-US" sz="1600" dirty="0"/>
                        <a:t>8:00m – 8:30am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Continental Breakfast &amp; Networking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8499653"/>
                  </a:ext>
                </a:extLst>
              </a:tr>
              <a:tr h="527277">
                <a:tc>
                  <a:txBody>
                    <a:bodyPr/>
                    <a:lstStyle/>
                    <a:p>
                      <a:r>
                        <a:rPr lang="en-US" sz="1600" dirty="0"/>
                        <a:t>8:30am – 8:35am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Welcome, Introductions &amp; Review of Agenda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8751701"/>
                  </a:ext>
                </a:extLst>
              </a:tr>
              <a:tr h="469200">
                <a:tc>
                  <a:txBody>
                    <a:bodyPr/>
                    <a:lstStyle/>
                    <a:p>
                      <a:r>
                        <a:rPr lang="en-US" sz="1600" dirty="0"/>
                        <a:t>8:35am – 8:55am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Review of IBI Research Findings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8505895"/>
                  </a:ext>
                </a:extLst>
              </a:tr>
              <a:tr h="434062">
                <a:tc>
                  <a:txBody>
                    <a:bodyPr/>
                    <a:lstStyle/>
                    <a:p>
                      <a:r>
                        <a:rPr lang="en-US" sz="1600" dirty="0"/>
                        <a:t>9:00am – 9:40am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i="1" dirty="0"/>
                        <a:t>WTW Presentation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4880672"/>
                  </a:ext>
                </a:extLst>
              </a:tr>
              <a:tr h="496069">
                <a:tc>
                  <a:txBody>
                    <a:bodyPr/>
                    <a:lstStyle/>
                    <a:p>
                      <a:r>
                        <a:rPr lang="en-US" sz="1600" dirty="0"/>
                        <a:t>9:45am – 10:25am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WellTheory</a:t>
                      </a:r>
                      <a:r>
                        <a:rPr lang="en-US" sz="1600" i="1" dirty="0"/>
                        <a:t> Presentation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4456930"/>
                  </a:ext>
                </a:extLst>
              </a:tr>
              <a:tr h="505813">
                <a:tc>
                  <a:txBody>
                    <a:bodyPr/>
                    <a:lstStyle/>
                    <a:p>
                      <a:r>
                        <a:rPr lang="en-US" sz="1600" dirty="0"/>
                        <a:t>10:25am – 10:45am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Refreshment Break / Networking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1186632"/>
                  </a:ext>
                </a:extLst>
              </a:tr>
              <a:tr h="533829">
                <a:tc>
                  <a:txBody>
                    <a:bodyPr/>
                    <a:lstStyle/>
                    <a:p>
                      <a:r>
                        <a:rPr lang="en-US" sz="1600" dirty="0"/>
                        <a:t>10:45am – 11:25am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MidiHealth</a:t>
                      </a:r>
                      <a:r>
                        <a:rPr lang="en-US" sz="1600" i="1" dirty="0"/>
                        <a:t> Presentation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1463897"/>
                  </a:ext>
                </a:extLst>
              </a:tr>
              <a:tr h="476489">
                <a:tc>
                  <a:txBody>
                    <a:bodyPr/>
                    <a:lstStyle/>
                    <a:p>
                      <a:r>
                        <a:rPr lang="en-US" sz="1600" dirty="0"/>
                        <a:t>11:30am – 12:10pm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i="1" dirty="0" err="1"/>
                        <a:t>Bexa</a:t>
                      </a:r>
                      <a:r>
                        <a:rPr lang="en-US" sz="1600" i="1" dirty="0"/>
                        <a:t> Health Presentation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2253682"/>
                  </a:ext>
                </a:extLst>
              </a:tr>
              <a:tr h="475400">
                <a:tc>
                  <a:txBody>
                    <a:bodyPr/>
                    <a:lstStyle/>
                    <a:p>
                      <a:r>
                        <a:rPr lang="en-US" sz="1600" dirty="0"/>
                        <a:t>12:15pm – 12:50pm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i="1" dirty="0"/>
                        <a:t>Genentech Presentation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9185727"/>
                  </a:ext>
                </a:extLst>
              </a:tr>
              <a:tr h="496068">
                <a:tc>
                  <a:txBody>
                    <a:bodyPr/>
                    <a:lstStyle/>
                    <a:p>
                      <a:r>
                        <a:rPr lang="en-US" sz="1600" dirty="0"/>
                        <a:t>12:50pm – 1:00pm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Wrap-up / Take-aways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651972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F3F88-1C98-E8AD-609A-4942B976C5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6062" y="746671"/>
            <a:ext cx="3046716" cy="41021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600" i="1" dirty="0">
                <a:latin typeface="+mn-lt"/>
              </a:rPr>
              <a:t>Innovative Benefit Design for Women’s Health</a:t>
            </a:r>
          </a:p>
          <a:p>
            <a:endParaRPr lang="en-US" sz="2800" dirty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pPr algn="ctr"/>
            <a:r>
              <a:rPr lang="en-US" sz="2800" dirty="0">
                <a:latin typeface="+mn-lt"/>
              </a:rPr>
              <a:t>June 2, 2025</a:t>
            </a:r>
          </a:p>
        </p:txBody>
      </p:sp>
      <p:pic>
        <p:nvPicPr>
          <p:cNvPr id="1030" name="Picture 6" descr="WellTheory Launches Enterprise Solution, Accelerating Access to a New  Standard of Autoimmune Care">
            <a:extLst>
              <a:ext uri="{FF2B5EF4-FFF2-40B4-BE49-F238E27FC236}">
                <a16:creationId xmlns:a16="http://schemas.microsoft.com/office/drawing/2014/main" id="{ED3E76AB-31D8-B14F-6A37-99F038A33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006" y="6087035"/>
            <a:ext cx="1769669" cy="32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black background with white lines&#10;&#10;AI-generated content may be incorrect.">
            <a:extLst>
              <a:ext uri="{FF2B5EF4-FFF2-40B4-BE49-F238E27FC236}">
                <a16:creationId xmlns:a16="http://schemas.microsoft.com/office/drawing/2014/main" id="{291B42C8-C6BA-65C2-35C0-7911E4C694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066" y="6180034"/>
            <a:ext cx="1281791" cy="20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07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14779"/>
      </a:dk2>
      <a:lt2>
        <a:srgbClr val="CBC1B6"/>
      </a:lt2>
      <a:accent1>
        <a:srgbClr val="008BCA"/>
      </a:accent1>
      <a:accent2>
        <a:srgbClr val="F8981D"/>
      </a:accent2>
      <a:accent3>
        <a:srgbClr val="CBC1B6"/>
      </a:accent3>
      <a:accent4>
        <a:srgbClr val="FFCF00"/>
      </a:accent4>
      <a:accent5>
        <a:srgbClr val="DE132D"/>
      </a:accent5>
      <a:accent6>
        <a:srgbClr val="3F8639"/>
      </a:accent6>
      <a:hlink>
        <a:srgbClr val="008BCA"/>
      </a:hlink>
      <a:folHlink>
        <a:srgbClr val="F8981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 Kickoff v2" id="{051D7FC6-0729-40F6-8C42-B8A96A261535}" vid="{7D4A2C3B-4960-48EC-B9A9-6632452694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2022 Kickoff v2</Template>
  <TotalTime>4669</TotalTime>
  <Words>77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Aller</dc:creator>
  <cp:lastModifiedBy>Jim Huffman</cp:lastModifiedBy>
  <cp:revision>75</cp:revision>
  <dcterms:created xsi:type="dcterms:W3CDTF">2023-02-09T22:15:38Z</dcterms:created>
  <dcterms:modified xsi:type="dcterms:W3CDTF">2025-04-21T16:07:13Z</dcterms:modified>
</cp:coreProperties>
</file>